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17"/>
  </p:notesMasterIdLst>
  <p:sldIdLst>
    <p:sldId id="358" r:id="rId2"/>
    <p:sldId id="476" r:id="rId3"/>
    <p:sldId id="455" r:id="rId4"/>
    <p:sldId id="472" r:id="rId5"/>
    <p:sldId id="469" r:id="rId6"/>
    <p:sldId id="471" r:id="rId7"/>
    <p:sldId id="480" r:id="rId8"/>
    <p:sldId id="481" r:id="rId9"/>
    <p:sldId id="619" r:id="rId10"/>
    <p:sldId id="620" r:id="rId11"/>
    <p:sldId id="614" r:id="rId12"/>
    <p:sldId id="615" r:id="rId13"/>
    <p:sldId id="616" r:id="rId14"/>
    <p:sldId id="617" r:id="rId15"/>
    <p:sldId id="618" r:id="rId16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  <a:srgbClr val="CD5053"/>
    <a:srgbClr val="CD6292"/>
    <a:srgbClr val="C87969"/>
    <a:srgbClr val="C88699"/>
    <a:srgbClr val="7B3583"/>
    <a:srgbClr val="D38A9E"/>
    <a:srgbClr val="452544"/>
    <a:srgbClr val="F39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Estilo temático 2 - Énfasis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2833802-FEF1-4C79-8D5D-14CF1EAF98D9}" styleName="Estilo claro 2 - Acent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49"/>
    <p:restoredTop sz="85335"/>
  </p:normalViewPr>
  <p:slideViewPr>
    <p:cSldViewPr snapToGrid="0" snapToObjects="1">
      <p:cViewPr varScale="1">
        <p:scale>
          <a:sx n="72" d="100"/>
          <a:sy n="72" d="100"/>
        </p:scale>
        <p:origin x="92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49" d="100"/>
          <a:sy n="49" d="100"/>
        </p:scale>
        <p:origin x="215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g>
</file>

<file path=ppt/media/image5.png>
</file>

<file path=ppt/media/image6.tiff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5CEBD-C2E1-7F40-8575-4196F63DE1D3}" type="datetimeFigureOut">
              <a:rPr lang="en-US" smtClean="0"/>
              <a:t>9/23/19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3213DC-DD53-7F48-9A1C-B2B01A45D4C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30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2036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293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4088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0101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AFD9D-EB30-EC48-AC35-B521AABA13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7330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AFD9D-EB30-EC48-AC35-B521AABA13B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968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898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38264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982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51CC1-53A7-9C46-9DEE-929A300AA752}" type="datetime1">
              <a:rPr lang="es-ES" smtClean="0"/>
              <a:t>23/9/19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131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2B2E8-1631-0F44-AAB9-F832CEF3ED91}" type="datetime1">
              <a:rPr lang="es-ES" smtClean="0"/>
              <a:t>23/9/19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58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0B51-DCAA-8C48-9C3B-09C005A15F6E}" type="datetime1">
              <a:rPr lang="es-ES" smtClean="0"/>
              <a:t>23/9/19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8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10EA2-18CA-7B4F-BBF6-1D21BE6C0B5D}" type="datetime1">
              <a:rPr lang="es-ES" smtClean="0"/>
              <a:t>23/9/19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489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FA6B1-A0A2-604A-8C00-2B7526D3B9E6}" type="datetime1">
              <a:rPr lang="es-ES" smtClean="0"/>
              <a:t>23/9/19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305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AD15-810F-DB42-9A02-867E40635398}" type="datetime1">
              <a:rPr lang="es-ES" smtClean="0"/>
              <a:t>23/9/19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84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22359-88C1-F341-94F5-A6DD26004159}" type="datetime1">
              <a:rPr lang="es-ES" smtClean="0"/>
              <a:t>23/9/19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09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BB8CD-F702-0445-98F7-7F91F814F2B1}" type="datetime1">
              <a:rPr lang="es-ES" smtClean="0"/>
              <a:t>23/9/19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17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0432-C8B4-3940-81B6-657145B33DE1}" type="datetime1">
              <a:rPr lang="es-ES" smtClean="0"/>
              <a:t>23/9/19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0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B29562F-32A5-504F-B875-39E2B6605B9B}" type="datetime1">
              <a:rPr lang="es-ES" smtClean="0"/>
              <a:t>23/9/19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58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899AB-26D8-204B-8DCB-06A48579AB43}" type="datetime1">
              <a:rPr lang="es-ES" smtClean="0"/>
              <a:t>23/9/19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24046C1-172E-6948-A732-515F1F1DC49B}" type="datetime1">
              <a:rPr lang="es-ES" smtClean="0"/>
              <a:t>23/9/19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472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js.cytoscape.org/" TargetMode="External"/><Relationship Id="rId3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/>
          <p:cNvSpPr txBox="1">
            <a:spLocks/>
          </p:cNvSpPr>
          <p:nvPr/>
        </p:nvSpPr>
        <p:spPr>
          <a:xfrm>
            <a:off x="385011" y="2021305"/>
            <a:ext cx="11357810" cy="1060018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sz="5800" dirty="0"/>
              <a:t>Visualización </a:t>
            </a:r>
            <a:r>
              <a:rPr lang="es-ES" sz="5800" dirty="0" smtClean="0"/>
              <a:t>Científica </a:t>
            </a:r>
            <a:r>
              <a:rPr lang="es-ES" sz="5800" dirty="0"/>
              <a:t>y </a:t>
            </a:r>
            <a:r>
              <a:rPr lang="es-ES" sz="5800" dirty="0" smtClean="0"/>
              <a:t>Analítica </a:t>
            </a:r>
            <a:r>
              <a:rPr lang="es-ES" sz="5800" dirty="0"/>
              <a:t>de </a:t>
            </a:r>
            <a:r>
              <a:rPr lang="es-ES" sz="5800" dirty="0" smtClean="0"/>
              <a:t>Datos</a:t>
            </a:r>
            <a:endParaRPr lang="en-US" sz="7100" dirty="0"/>
          </a:p>
        </p:txBody>
      </p:sp>
      <p:sp>
        <p:nvSpPr>
          <p:cNvPr id="4" name="Subtítulo 2"/>
          <p:cNvSpPr txBox="1">
            <a:spLocks/>
          </p:cNvSpPr>
          <p:nvPr/>
        </p:nvSpPr>
        <p:spPr>
          <a:xfrm>
            <a:off x="956518" y="4691811"/>
            <a:ext cx="10058400" cy="1143000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2400" dirty="0" smtClean="0">
                <a:solidFill>
                  <a:schemeClr val="tx1"/>
                </a:solidFill>
              </a:rPr>
              <a:t>Escuela Politécnica Nacional</a:t>
            </a:r>
          </a:p>
          <a:p>
            <a:r>
              <a:rPr lang="es-ES" sz="2400" dirty="0" smtClean="0">
                <a:solidFill>
                  <a:schemeClr val="tx1"/>
                </a:solidFill>
              </a:rPr>
              <a:t>Programa de Maestría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6" name="Subtítulo 2"/>
          <p:cNvSpPr txBox="1">
            <a:spLocks/>
          </p:cNvSpPr>
          <p:nvPr/>
        </p:nvSpPr>
        <p:spPr>
          <a:xfrm>
            <a:off x="956518" y="3761015"/>
            <a:ext cx="10058400" cy="4589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2"/>
                </a:solidFill>
                <a:latin typeface="+mj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 smtClean="0">
                <a:solidFill>
                  <a:schemeClr val="tx1"/>
                </a:solidFill>
              </a:rPr>
              <a:t>Lorena </a:t>
            </a:r>
            <a:r>
              <a:rPr lang="en-US" sz="2800" b="1" dirty="0" err="1" smtClean="0">
                <a:solidFill>
                  <a:schemeClr val="tx1"/>
                </a:solidFill>
              </a:rPr>
              <a:t>recalde</a:t>
            </a:r>
            <a:r>
              <a:rPr lang="en-US" sz="2800" b="1" dirty="0" smtClean="0">
                <a:solidFill>
                  <a:schemeClr val="tx1"/>
                </a:solidFill>
              </a:rPr>
              <a:t> </a:t>
            </a:r>
            <a:r>
              <a:rPr lang="en-US" sz="2800" b="1" cap="none" dirty="0" smtClean="0">
                <a:solidFill>
                  <a:schemeClr val="tx1"/>
                </a:solidFill>
              </a:rPr>
              <a:t>Ph.D.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7" name="Subtítulo 2"/>
          <p:cNvSpPr txBox="1">
            <a:spLocks/>
          </p:cNvSpPr>
          <p:nvPr/>
        </p:nvSpPr>
        <p:spPr>
          <a:xfrm>
            <a:off x="956518" y="5834811"/>
            <a:ext cx="2734333" cy="471894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chemeClr val="tx1"/>
                </a:solidFill>
              </a:rPr>
              <a:t>2019-B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1299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fontAlgn="b"/>
            <a:r>
              <a:rPr lang="es-ES_tradnl" sz="4400" dirty="0" err="1" smtClean="0">
                <a:latin typeface="Arial" charset="0"/>
              </a:rPr>
              <a:t>Warming</a:t>
            </a:r>
            <a:r>
              <a:rPr lang="es-ES_tradnl" sz="4400" dirty="0" smtClean="0">
                <a:latin typeface="Arial" charset="0"/>
              </a:rPr>
              <a:t> </a:t>
            </a:r>
            <a:r>
              <a:rPr lang="es-ES_tradnl" sz="4400" dirty="0">
                <a:latin typeface="Arial" charset="0"/>
              </a:rPr>
              <a:t>up </a:t>
            </a:r>
            <a:r>
              <a:rPr lang="es-ES_tradnl" sz="4400" dirty="0" err="1">
                <a:latin typeface="Arial" charset="0"/>
              </a:rPr>
              <a:t>sesion</a:t>
            </a:r>
            <a:r>
              <a:rPr lang="es-ES_tradnl" sz="4400" dirty="0">
                <a:latin typeface="Arial" charset="0"/>
              </a:rPr>
              <a:t>: </a:t>
            </a:r>
            <a:r>
              <a:rPr lang="es-ES_tradnl" sz="4400" dirty="0" smtClean="0">
                <a:latin typeface="Arial" charset="0"/>
              </a:rPr>
              <a:t/>
            </a:r>
            <a:br>
              <a:rPr lang="es-ES_tradnl" sz="4400" dirty="0" smtClean="0">
                <a:latin typeface="Arial" charset="0"/>
              </a:rPr>
            </a:br>
            <a:r>
              <a:rPr lang="es-ES_tradnl" sz="4400" dirty="0">
                <a:latin typeface="Arial" charset="0"/>
              </a:rPr>
              <a:t/>
            </a:r>
            <a:br>
              <a:rPr lang="es-ES_tradnl" sz="4400" dirty="0">
                <a:latin typeface="Arial" charset="0"/>
              </a:rPr>
            </a:br>
            <a:r>
              <a:rPr lang="es-ES_tradnl" sz="4400" dirty="0" err="1" smtClean="0">
                <a:latin typeface="Arial" charset="0"/>
              </a:rPr>
              <a:t>Gephi</a:t>
            </a:r>
            <a:r>
              <a:rPr lang="es-ES_tradnl" sz="4400" dirty="0" smtClean="0">
                <a:latin typeface="Arial" charset="0"/>
              </a:rPr>
              <a:t> </a:t>
            </a:r>
            <a:r>
              <a:rPr lang="es-ES_tradnl" sz="4400" dirty="0">
                <a:latin typeface="Arial" charset="0"/>
              </a:rPr>
              <a:t>para crear y visualizar grafos</a:t>
            </a:r>
            <a:br>
              <a:rPr lang="es-ES_tradnl" sz="4400" dirty="0">
                <a:latin typeface="Arial" charset="0"/>
              </a:rPr>
            </a:br>
            <a:endParaRPr lang="es-ES_tradnl" sz="4400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07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11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7"/>
            <a:ext cx="10325749" cy="14297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Social </a:t>
            </a:r>
            <a:r>
              <a:rPr lang="en-US" sz="4400" dirty="0" smtClean="0"/>
              <a:t>network</a:t>
            </a:r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1612234"/>
            <a:ext cx="10385280" cy="4644188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Clr>
                <a:schemeClr val="tx1"/>
              </a:buClr>
              <a:buNone/>
            </a:pPr>
            <a:r>
              <a:rPr lang="es-ES_tradnl" sz="2400" dirty="0"/>
              <a:t>Aquí hay algunas variedades de redes sociales:</a:t>
            </a:r>
          </a:p>
          <a:p>
            <a:pPr marL="292608" lvl="1" indent="0">
              <a:buClr>
                <a:schemeClr val="tx1"/>
              </a:buClr>
              <a:buNone/>
            </a:pPr>
            <a:r>
              <a:rPr lang="es-ES_tradnl" sz="2400" dirty="0"/>
              <a:t>• Redes telefónicas: los nodos en esta red son números de teléfono y representan individuos</a:t>
            </a:r>
          </a:p>
          <a:p>
            <a:pPr marL="292608" lvl="1" indent="0">
              <a:buClr>
                <a:schemeClr val="tx1"/>
              </a:buClr>
              <a:buNone/>
            </a:pPr>
            <a:r>
              <a:rPr lang="es-ES_tradnl" sz="2400" dirty="0"/>
              <a:t>• Redes de correo electrónico: los nodos representan direcciones de correo electrónico, que representan individuos</a:t>
            </a:r>
          </a:p>
          <a:p>
            <a:pPr marL="292608" lvl="1" indent="0">
              <a:buClr>
                <a:schemeClr val="tx1"/>
              </a:buClr>
              <a:buNone/>
            </a:pPr>
            <a:r>
              <a:rPr lang="es-ES_tradnl" sz="2400" dirty="0"/>
              <a:t>• Redes de colaboración: los nodos aquí representan individuos que publicaron trabajos de investigación; El borde que conecta dos nodos representa a dos individuos que publicaron uno o más artículos conjuntamente.</a:t>
            </a:r>
          </a:p>
          <a:p>
            <a:pPr>
              <a:buClr>
                <a:schemeClr val="tx1"/>
              </a:buClr>
              <a:buFont typeface="Arial" charset="0"/>
              <a:buChar char="•"/>
            </a:pPr>
            <a:r>
              <a:rPr lang="es-ES_tradnl" sz="2400" dirty="0" smtClean="0"/>
              <a:t>Las </a:t>
            </a:r>
            <a:r>
              <a:rPr lang="es-ES_tradnl" sz="2400" dirty="0"/>
              <a:t>redes sociales se modelan como gráficos no dirigidos. Las entidades son los nodos, y un borde conecta dos nodos si los nodos están relacionados por la relación que caracteriza a la red. Si hay un grado asociado con la relación, este grado se representa etiquetando los bordes.</a:t>
            </a:r>
          </a:p>
        </p:txBody>
      </p:sp>
    </p:spTree>
    <p:extLst>
      <p:ext uri="{BB962C8B-B14F-4D97-AF65-F5344CB8AC3E}">
        <p14:creationId xmlns:p14="http://schemas.microsoft.com/office/powerpoint/2010/main" val="136377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12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7"/>
            <a:ext cx="10325749" cy="14297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/>
              <a:t>Social network</a:t>
            </a:r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672052" y="1436814"/>
            <a:ext cx="10757947" cy="3278743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buFont typeface="Arial" charset="0"/>
              <a:buChar char="•"/>
            </a:pPr>
            <a:r>
              <a:rPr lang="es-ES_tradnl" sz="2400" dirty="0"/>
              <a:t> Aquí hay un ejemplo en el que los datos de amistad de la escuela secundaria de Coleman </a:t>
            </a:r>
            <a:r>
              <a:rPr lang="es-ES_tradnl" sz="2400" dirty="0" smtClean="0"/>
              <a:t>se </a:t>
            </a:r>
            <a:r>
              <a:rPr lang="es-ES_tradnl" sz="2400" dirty="0"/>
              <a:t>utilizan para </a:t>
            </a:r>
            <a:r>
              <a:rPr lang="es-ES_tradnl" sz="2400" dirty="0" smtClean="0"/>
              <a:t>su análisis</a:t>
            </a:r>
            <a:r>
              <a:rPr lang="es-ES_tradnl" sz="2400" dirty="0"/>
              <a:t>. </a:t>
            </a:r>
            <a:endParaRPr lang="es-ES_tradnl" sz="2400" dirty="0" smtClean="0"/>
          </a:p>
          <a:p>
            <a:pPr>
              <a:buClr>
                <a:schemeClr val="tx1"/>
              </a:buClr>
              <a:buFont typeface="Arial" charset="0"/>
              <a:buChar char="•"/>
            </a:pPr>
            <a:r>
              <a:rPr lang="es-ES_tradnl" sz="2400" dirty="0" smtClean="0"/>
              <a:t>Los </a:t>
            </a:r>
            <a:r>
              <a:rPr lang="es-ES_tradnl" sz="2400" dirty="0"/>
              <a:t>datos provienen de una investigación sobre los lazos de amistad entre 73 </a:t>
            </a:r>
            <a:r>
              <a:rPr lang="es-ES_tradnl" sz="2400" dirty="0" smtClean="0"/>
              <a:t>muchachos en </a:t>
            </a:r>
            <a:r>
              <a:rPr lang="es-ES_tradnl" sz="2400" dirty="0"/>
              <a:t>una escuela secundaria en un año académico </a:t>
            </a:r>
            <a:r>
              <a:rPr lang="es-ES_tradnl" sz="2400" dirty="0" smtClean="0"/>
              <a:t>elegido. 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52" y="3258277"/>
            <a:ext cx="6615335" cy="3142569"/>
          </a:xfrm>
          <a:prstGeom prst="rect">
            <a:avLst/>
          </a:prstGeom>
        </p:spPr>
      </p:pic>
      <p:sp>
        <p:nvSpPr>
          <p:cNvPr id="6" name="Marcador de contenido 2"/>
          <p:cNvSpPr txBox="1">
            <a:spLocks/>
          </p:cNvSpPr>
          <p:nvPr/>
        </p:nvSpPr>
        <p:spPr>
          <a:xfrm>
            <a:off x="7485321" y="3190191"/>
            <a:ext cx="4486939" cy="3278743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  <a:buFont typeface="Arial" charset="0"/>
              <a:buChar char="•"/>
            </a:pPr>
            <a:r>
              <a:rPr lang="es-ES_tradnl" sz="2400" dirty="0" smtClean="0"/>
              <a:t>Los vínculos para </a:t>
            </a:r>
            <a:r>
              <a:rPr lang="es-ES_tradnl" sz="2400" dirty="0"/>
              <a:t>todos los informantes </a:t>
            </a:r>
            <a:r>
              <a:rPr lang="es-ES_tradnl" sz="2400" dirty="0" smtClean="0"/>
              <a:t>se extraen en dos </a:t>
            </a:r>
            <a:r>
              <a:rPr lang="es-ES_tradnl" sz="2400" dirty="0"/>
              <a:t>puntos de tiempo (otoño y primavera</a:t>
            </a:r>
            <a:r>
              <a:rPr lang="es-ES_tradnl" sz="2400" dirty="0" smtClean="0"/>
              <a:t>).</a:t>
            </a:r>
          </a:p>
          <a:p>
            <a:pPr>
              <a:buClr>
                <a:schemeClr val="tx1"/>
              </a:buClr>
              <a:buFont typeface="Arial" charset="0"/>
              <a:buChar char="•"/>
            </a:pPr>
            <a:r>
              <a:rPr lang="es-ES_tradnl" sz="2400" dirty="0" smtClean="0"/>
              <a:t>En una </a:t>
            </a:r>
            <a:r>
              <a:rPr lang="es-ES_tradnl" sz="2400" dirty="0" err="1" smtClean="0"/>
              <a:t>representaci</a:t>
            </a:r>
            <a:r>
              <a:rPr lang="es-ES" sz="2400" dirty="0" err="1" smtClean="0"/>
              <a:t>ón</a:t>
            </a:r>
            <a:r>
              <a:rPr lang="es-ES" sz="2400" dirty="0" smtClean="0"/>
              <a:t> de los datos a manera de grafo </a:t>
            </a:r>
            <a:r>
              <a:rPr lang="es-ES_tradnl" sz="2400" dirty="0"/>
              <a:t>e</a:t>
            </a:r>
            <a:r>
              <a:rPr lang="es-ES_tradnl" sz="2400" dirty="0" smtClean="0"/>
              <a:t>l </a:t>
            </a:r>
            <a:r>
              <a:rPr lang="es-ES_tradnl" sz="2400" dirty="0"/>
              <a:t>nodo denota un alumno específico y la línea representa el vínculo entre dos alumnos.</a:t>
            </a:r>
          </a:p>
        </p:txBody>
      </p:sp>
    </p:spTree>
    <p:extLst>
      <p:ext uri="{BB962C8B-B14F-4D97-AF65-F5344CB8AC3E}">
        <p14:creationId xmlns:p14="http://schemas.microsoft.com/office/powerpoint/2010/main" val="423098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dirty="0" err="1" smtClean="0"/>
              <a:t>Polarizaci</a:t>
            </a:r>
            <a:r>
              <a:rPr lang="es-ES" altLang="ko-KR" dirty="0" err="1" smtClean="0"/>
              <a:t>ón</a:t>
            </a:r>
            <a:endParaRPr lang="ko-KR" alt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b="12580"/>
          <a:stretch/>
        </p:blipFill>
        <p:spPr>
          <a:xfrm>
            <a:off x="2573079" y="1913859"/>
            <a:ext cx="6648893" cy="435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210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altLang="ko-KR" dirty="0" smtClean="0"/>
              <a:t>Grafo interactivo: </a:t>
            </a:r>
            <a:r>
              <a:rPr lang="es-ES" altLang="ko-KR" dirty="0" err="1" smtClean="0"/>
              <a:t>wine</a:t>
            </a:r>
            <a:r>
              <a:rPr lang="es-ES" altLang="ko-KR" dirty="0" smtClean="0"/>
              <a:t> and </a:t>
            </a:r>
            <a:r>
              <a:rPr lang="es-ES" altLang="ko-KR" dirty="0" err="1" smtClean="0"/>
              <a:t>cheese</a:t>
            </a:r>
            <a:endParaRPr lang="ko-KR" altLang="en-US" dirty="0"/>
          </a:p>
        </p:txBody>
      </p:sp>
      <p:sp>
        <p:nvSpPr>
          <p:cNvPr id="3" name="CuadroTexto 2"/>
          <p:cNvSpPr txBox="1"/>
          <p:nvPr/>
        </p:nvSpPr>
        <p:spPr>
          <a:xfrm>
            <a:off x="1097280" y="2141621"/>
            <a:ext cx="35093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2"/>
              </a:rPr>
              <a:t>http://</a:t>
            </a:r>
            <a:r>
              <a:rPr lang="en-US" sz="2800" dirty="0" err="1">
                <a:hlinkClick r:id="rId2"/>
              </a:rPr>
              <a:t>js.cytoscape.org</a:t>
            </a:r>
            <a:endParaRPr lang="en-US" sz="28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463" y="2141621"/>
            <a:ext cx="4511508" cy="410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216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altLang="ko-KR" dirty="0" smtClean="0"/>
              <a:t>Instalar </a:t>
            </a:r>
            <a:r>
              <a:rPr lang="es-ES" altLang="ko-KR" dirty="0" err="1" smtClean="0"/>
              <a:t>Gephi</a:t>
            </a:r>
            <a:endParaRPr lang="ko-KR" altLang="en-U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869" y="2011151"/>
            <a:ext cx="8847221" cy="417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919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6109" y="257392"/>
            <a:ext cx="10058400" cy="1292928"/>
          </a:xfrm>
        </p:spPr>
        <p:txBody>
          <a:bodyPr>
            <a:normAutofit/>
          </a:bodyPr>
          <a:lstStyle/>
          <a:p>
            <a:r>
              <a:rPr lang="es-ES" sz="3600" dirty="0" smtClean="0"/>
              <a:t>Un poco sobre mi investigación</a:t>
            </a:r>
            <a:endParaRPr lang="en-US" sz="3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600" smtClean="0"/>
              <a:t>2</a:t>
            </a:fld>
            <a:endParaRPr lang="en-US" sz="1600" dirty="0"/>
          </a:p>
        </p:txBody>
      </p:sp>
      <p:sp>
        <p:nvSpPr>
          <p:cNvPr id="8" name="CuadroTexto 7"/>
          <p:cNvSpPr txBox="1"/>
          <p:nvPr/>
        </p:nvSpPr>
        <p:spPr>
          <a:xfrm>
            <a:off x="4451128" y="3113344"/>
            <a:ext cx="36294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#</a:t>
            </a:r>
            <a:r>
              <a:rPr lang="en-US" sz="2000" dirty="0" err="1" smtClean="0"/>
              <a:t>CollaborativeUrbanPlanning</a:t>
            </a:r>
            <a:endParaRPr lang="en-US" sz="2000" dirty="0" smtClean="0"/>
          </a:p>
          <a:p>
            <a:r>
              <a:rPr lang="en-US" sz="2000" dirty="0" smtClean="0"/>
              <a:t>#Cognitive-</a:t>
            </a:r>
            <a:r>
              <a:rPr lang="en-US" sz="2000" dirty="0" err="1" smtClean="0"/>
              <a:t>basedMockupsDesign</a:t>
            </a:r>
            <a:endParaRPr lang="en-US" sz="2000" dirty="0" smtClean="0"/>
          </a:p>
          <a:p>
            <a:r>
              <a:rPr lang="en-US" sz="2000" dirty="0" smtClean="0"/>
              <a:t>#JSON-</a:t>
            </a:r>
            <a:r>
              <a:rPr lang="en-US" sz="2000" dirty="0" err="1" smtClean="0"/>
              <a:t>LDEducationalResources</a:t>
            </a:r>
            <a:endParaRPr lang="en-US" sz="2000" dirty="0" smtClean="0">
              <a:solidFill>
                <a:schemeClr val="accent1"/>
              </a:solidFill>
            </a:endParaRPr>
          </a:p>
          <a:p>
            <a:r>
              <a:rPr lang="en-US" sz="2000" dirty="0" smtClean="0">
                <a:solidFill>
                  <a:schemeClr val="accent1"/>
                </a:solidFill>
              </a:rPr>
              <a:t>#</a:t>
            </a:r>
            <a:r>
              <a:rPr lang="en-US" sz="2000" dirty="0" err="1" smtClean="0">
                <a:solidFill>
                  <a:schemeClr val="accent1"/>
                </a:solidFill>
              </a:rPr>
              <a:t>FairGroupRecommenders</a:t>
            </a:r>
            <a:endParaRPr lang="en-US" sz="2000" dirty="0">
              <a:solidFill>
                <a:schemeClr val="accent1"/>
              </a:solidFill>
            </a:endParaRP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71"/>
          <a:stretch/>
        </p:blipFill>
        <p:spPr>
          <a:xfrm>
            <a:off x="987341" y="3765554"/>
            <a:ext cx="2362280" cy="1789252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935876" y="2051516"/>
            <a:ext cx="2465211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Planificación </a:t>
            </a:r>
            <a:r>
              <a:rPr lang="es-ES" sz="3200" b="1" cap="none" spc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Urbana Cognitiva</a:t>
            </a:r>
            <a:endParaRPr lang="es-ES" sz="32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tx2">
                  <a:lumMod val="20000"/>
                  <a:lumOff val="8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pic>
        <p:nvPicPr>
          <p:cNvPr id="11" name="Imagen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8373" y="3998892"/>
            <a:ext cx="1700463" cy="1700463"/>
          </a:xfrm>
          <a:prstGeom prst="rect">
            <a:avLst/>
          </a:prstGeom>
        </p:spPr>
      </p:pic>
      <p:pic>
        <p:nvPicPr>
          <p:cNvPr id="13" name="Imagen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0220" y="1949803"/>
            <a:ext cx="1758616" cy="1875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83271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341765"/>
          </a:xfrm>
          <a:prstGeom prst="rect">
            <a:avLst/>
          </a:prstGeom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828338" y="6318821"/>
            <a:ext cx="10384146" cy="537621"/>
          </a:xfrm>
        </p:spPr>
        <p:txBody>
          <a:bodyPr/>
          <a:lstStyle/>
          <a:p>
            <a:fld id="{5C8A0B6C-2F0D-9146-B965-5B2E4517E27B}" type="slidenum">
              <a:rPr lang="es-ES_tradnl" sz="1600" smtClean="0"/>
              <a:t>3</a:t>
            </a:fld>
            <a:endParaRPr lang="es-ES_tradnl" sz="1600" dirty="0"/>
          </a:p>
        </p:txBody>
      </p:sp>
      <p:sp>
        <p:nvSpPr>
          <p:cNvPr id="3" name="Marcador de contenido 5"/>
          <p:cNvSpPr txBox="1">
            <a:spLocks/>
          </p:cNvSpPr>
          <p:nvPr/>
        </p:nvSpPr>
        <p:spPr>
          <a:xfrm>
            <a:off x="269317" y="3393655"/>
            <a:ext cx="10943167" cy="1244155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3200" b="1" dirty="0" smtClean="0"/>
              <a:t>¿Para qué me servirá</a:t>
            </a:r>
            <a:r>
              <a:rPr lang="es-ES_tradnl" sz="3200" b="1" dirty="0" smtClean="0"/>
              <a:t>?</a:t>
            </a:r>
          </a:p>
          <a:p>
            <a:r>
              <a:rPr lang="es-ES_tradnl" sz="3200" b="1" dirty="0" smtClean="0"/>
              <a:t>¿</a:t>
            </a:r>
            <a:r>
              <a:rPr lang="es-ES_tradnl" sz="3200" b="1" dirty="0" err="1" smtClean="0"/>
              <a:t>Qu</a:t>
            </a:r>
            <a:r>
              <a:rPr lang="es-ES" sz="3200" b="1" dirty="0" smtClean="0"/>
              <a:t>é</a:t>
            </a:r>
            <a:r>
              <a:rPr lang="es-ES_tradnl" sz="3200" b="1" dirty="0" smtClean="0"/>
              <a:t> he hecho en cuanto a </a:t>
            </a:r>
            <a:r>
              <a:rPr lang="es-ES_tradnl" sz="3200" b="1" dirty="0" err="1" smtClean="0"/>
              <a:t>visualizaci</a:t>
            </a:r>
            <a:r>
              <a:rPr lang="es-ES" sz="3200" b="1" dirty="0" err="1" smtClean="0"/>
              <a:t>ón</a:t>
            </a:r>
            <a:r>
              <a:rPr lang="es-ES" sz="3200" b="1" dirty="0" smtClean="0"/>
              <a:t> de datos?</a:t>
            </a:r>
            <a:endParaRPr lang="es-ES_tradnl" sz="3200" b="1" dirty="0" smtClean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0" y="462322"/>
            <a:ext cx="10736789" cy="122737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ES" b="1"/>
              <a:t>Visualización Científica y Analítica de Datos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860719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r>
              <a:rPr lang="es-ES" sz="1600" dirty="0" smtClean="0"/>
              <a:t>Contenido                                                                                                                                                                                                              </a:t>
            </a:r>
            <a:fld id="{5C8A0B6C-2F0D-9146-B965-5B2E4517E27B}" type="slidenum">
              <a:rPr lang="en-US" sz="1600" smtClean="0"/>
              <a:t>4</a:t>
            </a:fld>
            <a:endParaRPr lang="en-US" sz="1600" dirty="0"/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786965" y="266008"/>
            <a:ext cx="10058400" cy="72880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dirty="0"/>
              <a:t>Contenido de este curso</a:t>
            </a:r>
            <a:endParaRPr lang="en-US" dirty="0"/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5987261"/>
              </p:ext>
            </p:extLst>
          </p:nvPr>
        </p:nvGraphicFramePr>
        <p:xfrm>
          <a:off x="452436" y="1042330"/>
          <a:ext cx="11295528" cy="5163940"/>
        </p:xfrm>
        <a:graphic>
          <a:graphicData uri="http://schemas.openxmlformats.org/drawingml/2006/table">
            <a:tbl>
              <a:tblPr/>
              <a:tblGrid>
                <a:gridCol w="896470"/>
                <a:gridCol w="914400"/>
                <a:gridCol w="5145741"/>
                <a:gridCol w="4338917"/>
              </a:tblGrid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Lu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23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Warming up sesion: Gephi para crear y visualizar grafos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Ch1. Introducción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Mar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24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Qué es la visualización y porqué es importante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Ch1. Introducción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Mi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25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Efectividad de una representación visual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Ch1. Introducción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Ju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26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Ejemplos de varias visualizaciones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Ch1. Introducción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Lu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30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La carga cognitiva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Ch2. Aspectos cognitivos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Mar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Reordenando elementos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Ch2. Aspectos cognitivos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Mi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is-IS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Atención y memoria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Ch2. Aspectos cognitivos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Ju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Tamaño y color 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Ch2. Aspectos cognitivos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7115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Lu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7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Datos, tipos y representaciones visuales  </a:t>
                      </a:r>
                      <a:r>
                        <a:rPr lang="es-ES_tradnl" sz="1800" b="1" i="0" u="none" strike="noStrike"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PRUEBA</a:t>
                      </a:r>
                      <a:endParaRPr lang="es-ES_tradnl" sz="1800" b="0" i="0" u="none" strike="noStrike">
                        <a:solidFill>
                          <a:srgbClr val="000000"/>
                        </a:solidFill>
                        <a:effectLst/>
                        <a:latin typeface="Arial" charset="0"/>
                      </a:endParaRP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Ch3. Temas avanzados en Visualización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Mar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8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Árboles, Grids, y otros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Ch3. Temas avanzados en Visualización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Mi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9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Abstracción de una tarea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Ch3. Temas avanzados en Visualización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Ju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10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Narración de una historia y repetición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Ch3. Temas avanzados en Visualización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Lu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14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Pensando como un diseñador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Ch4. El componente de diseño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Mar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15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Modelos visuales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Ch4. El componente de diseño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Mi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16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0" i="0" u="none" strike="noStrike"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Presentación de Proyectos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sk-SK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 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51420"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Ju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s-ES_tradnl" sz="1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17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1800" b="1" i="0" u="none" strike="noStrike"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Examen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sk-SK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 </a:t>
                      </a:r>
                    </a:p>
                  </a:txBody>
                  <a:tcPr marL="5847" marR="5847" marT="584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5904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_tradnl" sz="4400" dirty="0" err="1" smtClean="0"/>
              <a:t>Evaluaci</a:t>
            </a:r>
            <a:r>
              <a:rPr lang="es-ES" sz="4400" dirty="0" err="1" smtClean="0"/>
              <a:t>ón</a:t>
            </a:r>
            <a:endParaRPr lang="es-ES_tradnl" sz="4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600" smtClean="0"/>
              <a:t>5</a:t>
            </a:fld>
            <a:endParaRPr lang="en-US" sz="1600" dirty="0"/>
          </a:p>
        </p:txBody>
      </p:sp>
      <p:graphicFrame>
        <p:nvGraphicFramePr>
          <p:cNvPr id="7" name="Marcador de contenido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778786"/>
              </p:ext>
            </p:extLst>
          </p:nvPr>
        </p:nvGraphicFramePr>
        <p:xfrm>
          <a:off x="3159673" y="2699385"/>
          <a:ext cx="5671506" cy="3002280"/>
        </p:xfrm>
        <a:graphic>
          <a:graphicData uri="http://schemas.openxmlformats.org/drawingml/2006/table">
            <a:tbl>
              <a:tblPr/>
              <a:tblGrid>
                <a:gridCol w="2351307"/>
                <a:gridCol w="1876409"/>
                <a:gridCol w="1443790"/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endParaRPr lang="es-ES_tradnl" sz="24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>
                      <a:noFill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Opción 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Opción 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Deberes / Talleres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Prueba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Examen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2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3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Proyecto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4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s-ES_tradnl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Actuación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s-ES_tradnl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1 (</a:t>
                      </a:r>
                      <a:r>
                        <a:rPr lang="es-ES_tradnl" sz="2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revisi</a:t>
                      </a:r>
                      <a:r>
                        <a:rPr lang="es-ES" sz="2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ón</a:t>
                      </a:r>
                      <a:r>
                        <a:rPr lang="es-ES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de </a:t>
                      </a:r>
                      <a:r>
                        <a:rPr lang="es-ES_tradnl" sz="2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paper</a:t>
                      </a:r>
                      <a:r>
                        <a:rPr lang="es-ES_tradnl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 en Data </a:t>
                      </a:r>
                      <a:r>
                        <a:rPr lang="es-ES_tradnl" sz="2400" b="0" i="0" u="none" strike="noStrike" dirty="0" err="1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Visualization</a:t>
                      </a:r>
                      <a:r>
                        <a:rPr lang="es-ES_tradnl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)</a:t>
                      </a:r>
                      <a:endParaRPr lang="es-ES_tradnl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n</a:t>
                      </a:r>
                      <a:r>
                        <a:rPr lang="mr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/</a:t>
                      </a:r>
                      <a:r>
                        <a:rPr lang="mr-IN" sz="24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charset="0"/>
                        </a:rPr>
                        <a:t>a</a:t>
                      </a:r>
                      <a:endParaRPr lang="mr-IN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44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dirty="0" smtClean="0"/>
              <a:t>Proyecto </a:t>
            </a:r>
            <a:r>
              <a:rPr lang="es-ES" sz="4400" dirty="0" smtClean="0"/>
              <a:t>final: grupos de 3 personas</a:t>
            </a:r>
            <a:endParaRPr lang="en-US" sz="4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600" smtClean="0"/>
              <a:t>6</a:t>
            </a:fld>
            <a:endParaRPr lang="en-US" sz="1600" dirty="0"/>
          </a:p>
        </p:txBody>
      </p:sp>
      <p:sp>
        <p:nvSpPr>
          <p:cNvPr id="6" name="Rectángulo 5"/>
          <p:cNvSpPr/>
          <p:nvPr/>
        </p:nvSpPr>
        <p:spPr>
          <a:xfrm>
            <a:off x="1097280" y="1986894"/>
            <a:ext cx="10352598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s-ES" sz="2600" dirty="0"/>
              <a:t>S</a:t>
            </a:r>
            <a:r>
              <a:rPr lang="es-ES" sz="2600" dirty="0" smtClean="0"/>
              <a:t>elección de dos o más </a:t>
            </a:r>
            <a:r>
              <a:rPr lang="es-ES" sz="2600" dirty="0" err="1" smtClean="0"/>
              <a:t>datasets</a:t>
            </a:r>
            <a:r>
              <a:rPr lang="es-ES" sz="2600" dirty="0" smtClean="0"/>
              <a:t> para su análisis visual</a:t>
            </a:r>
            <a:endParaRPr lang="es-ES_tradnl" sz="2600" dirty="0"/>
          </a:p>
          <a:p>
            <a:pPr marL="457200" indent="-457200">
              <a:buAutoNum type="arabicPeriod"/>
            </a:pPr>
            <a:r>
              <a:rPr lang="es-ES" sz="2600" dirty="0" smtClean="0"/>
              <a:t>Selección de herramienta(s) o sistemas para carga, limpieza* y análisis exploratorio de datos (Python, R, </a:t>
            </a:r>
            <a:r>
              <a:rPr lang="es-ES" sz="2600" dirty="0" err="1" smtClean="0"/>
              <a:t>Tableau</a:t>
            </a:r>
            <a:r>
              <a:rPr lang="es-ES" sz="2600" dirty="0" smtClean="0"/>
              <a:t>, Excel, etc.)</a:t>
            </a:r>
          </a:p>
          <a:p>
            <a:pPr marL="457200" indent="-457200">
              <a:buAutoNum type="arabicPeriod"/>
            </a:pPr>
            <a:r>
              <a:rPr lang="es-ES" sz="2600" dirty="0" smtClean="0"/>
              <a:t>Generación de gráficos o </a:t>
            </a:r>
            <a:r>
              <a:rPr lang="es-ES" sz="2600" dirty="0" err="1" smtClean="0"/>
              <a:t>plots</a:t>
            </a:r>
            <a:r>
              <a:rPr lang="es-ES" sz="2600" dirty="0"/>
              <a:t> </a:t>
            </a:r>
            <a:r>
              <a:rPr lang="es-ES" sz="2600" dirty="0" smtClean="0"/>
              <a:t>y su comparación: por qué un diseño visual es mejor que otro.</a:t>
            </a:r>
            <a:endParaRPr lang="es-ES_tradnl" sz="2600" dirty="0"/>
          </a:p>
          <a:p>
            <a:pPr marL="457200" indent="-457200">
              <a:buAutoNum type="arabicPeriod"/>
            </a:pPr>
            <a:r>
              <a:rPr lang="es-ES" sz="2600" dirty="0" smtClean="0"/>
              <a:t>Informe Técnico con scripts, comentarios, conclusiones y recomendaciones. </a:t>
            </a:r>
          </a:p>
          <a:p>
            <a:pPr marL="457200" indent="-457200">
              <a:buAutoNum type="arabicPeriod"/>
            </a:pPr>
            <a:r>
              <a:rPr lang="es-ES" sz="2600" dirty="0" smtClean="0"/>
              <a:t>Informe Ejecutivo con los resultados del análisis para ambos casos en </a:t>
            </a:r>
            <a:r>
              <a:rPr lang="es-ES" sz="2600" dirty="0" smtClean="0"/>
              <a:t>estudio.</a:t>
            </a:r>
            <a:endParaRPr lang="es-ES_tradnl" sz="26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082842" y="5823284"/>
            <a:ext cx="11556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*Si </a:t>
            </a:r>
            <a:r>
              <a:rPr lang="en-US" sz="2000" dirty="0" err="1" smtClean="0"/>
              <a:t>aplica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19455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Indicaciones</a:t>
            </a:r>
            <a:r>
              <a:rPr lang="en-US" dirty="0" smtClean="0"/>
              <a:t> </a:t>
            </a:r>
            <a:r>
              <a:rPr lang="en-US" dirty="0" err="1" smtClean="0"/>
              <a:t>Generales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928552"/>
            <a:ext cx="10058400" cy="3940541"/>
          </a:xfrm>
        </p:spPr>
        <p:txBody>
          <a:bodyPr>
            <a:normAutofit lnSpcReduction="10000"/>
          </a:bodyPr>
          <a:lstStyle/>
          <a:p>
            <a:r>
              <a:rPr lang="en-US" sz="2400" dirty="0" err="1"/>
              <a:t>l</a:t>
            </a:r>
            <a:r>
              <a:rPr lang="en-US" sz="2400" dirty="0" err="1" smtClean="0"/>
              <a:t>orena.recalde@epn.edu.ec</a:t>
            </a:r>
            <a:endParaRPr lang="en-US" sz="2400" dirty="0" smtClean="0"/>
          </a:p>
          <a:p>
            <a:r>
              <a:rPr lang="en-US" sz="2400" dirty="0" err="1" smtClean="0"/>
              <a:t>Asistencia</a:t>
            </a:r>
            <a:r>
              <a:rPr lang="en-US" sz="2400" dirty="0" smtClean="0"/>
              <a:t> -&gt; </a:t>
            </a:r>
            <a:r>
              <a:rPr lang="en-US" sz="2400" dirty="0" err="1" smtClean="0"/>
              <a:t>Presencial</a:t>
            </a:r>
            <a:endParaRPr lang="en-US" sz="2400" dirty="0" smtClean="0"/>
          </a:p>
          <a:p>
            <a:r>
              <a:rPr lang="en-US" sz="2400" dirty="0" err="1" smtClean="0"/>
              <a:t>Asistente</a:t>
            </a:r>
            <a:r>
              <a:rPr lang="en-US" sz="2400" dirty="0" smtClean="0"/>
              <a:t>?</a:t>
            </a:r>
          </a:p>
          <a:p>
            <a:r>
              <a:rPr lang="en-US" sz="2400" dirty="0" err="1" smtClean="0"/>
              <a:t>Ingl</a:t>
            </a:r>
            <a:r>
              <a:rPr lang="es-ES" sz="2400" dirty="0" err="1" smtClean="0"/>
              <a:t>és</a:t>
            </a:r>
            <a:r>
              <a:rPr lang="es-ES" sz="2400" dirty="0"/>
              <a:t> </a:t>
            </a:r>
            <a:r>
              <a:rPr lang="es-ES" sz="2400" dirty="0" smtClean="0"/>
              <a:t>(ok)</a:t>
            </a:r>
          </a:p>
          <a:p>
            <a:r>
              <a:rPr lang="es-ES" sz="2400" dirty="0" smtClean="0"/>
              <a:t>Opción 1: Actuación: presentación de 15 min</a:t>
            </a:r>
          </a:p>
          <a:p>
            <a:r>
              <a:rPr lang="es-ES" sz="2400" dirty="0" smtClean="0"/>
              <a:t>Short </a:t>
            </a:r>
            <a:r>
              <a:rPr lang="es-ES" sz="2400" dirty="0" err="1" smtClean="0"/>
              <a:t>Breaks</a:t>
            </a:r>
            <a:endParaRPr lang="es-ES" sz="2400" dirty="0" smtClean="0"/>
          </a:p>
          <a:p>
            <a:r>
              <a:rPr lang="es-ES" sz="2400" dirty="0" smtClean="0"/>
              <a:t>Inicio y  Fin de clase</a:t>
            </a:r>
          </a:p>
          <a:p>
            <a:r>
              <a:rPr lang="es-ES" sz="2400" dirty="0">
                <a:solidFill>
                  <a:schemeClr val="tx1"/>
                </a:solidFill>
              </a:rPr>
              <a:t>https://</a:t>
            </a:r>
            <a:r>
              <a:rPr lang="es-ES" sz="2400" dirty="0" err="1">
                <a:solidFill>
                  <a:schemeClr val="tx1"/>
                </a:solidFill>
              </a:rPr>
              <a:t>github.com</a:t>
            </a:r>
            <a:r>
              <a:rPr lang="es-ES" sz="2400" dirty="0">
                <a:solidFill>
                  <a:schemeClr val="tx1"/>
                </a:solidFill>
              </a:rPr>
              <a:t>/lore10/</a:t>
            </a:r>
            <a:r>
              <a:rPr lang="es-ES" sz="2400" dirty="0" err="1">
                <a:solidFill>
                  <a:schemeClr val="tx1"/>
                </a:solidFill>
              </a:rPr>
              <a:t>Visualizacion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B9F08-450C-8F48-AE7B-7399617BC908}" type="slidenum">
              <a:rPr lang="en-US" sz="1600" smtClean="0"/>
              <a:t>7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833410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Bibliograf</a:t>
            </a:r>
            <a:r>
              <a:rPr lang="es-ES" dirty="0" err="1" smtClean="0"/>
              <a:t>ía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2011680"/>
            <a:ext cx="10058400" cy="3857414"/>
          </a:xfrm>
        </p:spPr>
        <p:txBody>
          <a:bodyPr>
            <a:normAutofit/>
          </a:bodyPr>
          <a:lstStyle/>
          <a:p>
            <a:pPr>
              <a:buClr>
                <a:schemeClr val="accent2"/>
              </a:buClr>
              <a:buFont typeface="Wingdings" charset="2"/>
              <a:buChar char="v"/>
            </a:pPr>
            <a:r>
              <a:rPr lang="en-US" sz="2400" dirty="0" smtClean="0"/>
              <a:t>Tamara </a:t>
            </a:r>
            <a:r>
              <a:rPr lang="en-US" sz="2400" dirty="0" err="1" smtClean="0"/>
              <a:t>Munzner</a:t>
            </a:r>
            <a:r>
              <a:rPr lang="en-US" sz="2400" dirty="0" smtClean="0"/>
              <a:t>. </a:t>
            </a:r>
            <a:r>
              <a:rPr lang="en-US" sz="2400" dirty="0"/>
              <a:t>Visualization Analysis and </a:t>
            </a:r>
            <a:r>
              <a:rPr lang="en-US" sz="2400" dirty="0" smtClean="0"/>
              <a:t>Design. A </a:t>
            </a:r>
            <a:r>
              <a:rPr lang="en-US" sz="2400" dirty="0"/>
              <a:t>K </a:t>
            </a:r>
            <a:r>
              <a:rPr lang="en-US" sz="2400" dirty="0" err="1"/>
              <a:t>Peters_CRC</a:t>
            </a:r>
            <a:r>
              <a:rPr lang="en-US" sz="2400" dirty="0"/>
              <a:t> Press (2014</a:t>
            </a:r>
            <a:r>
              <a:rPr lang="en-US" sz="2400" dirty="0" smtClean="0"/>
              <a:t>)</a:t>
            </a:r>
          </a:p>
          <a:p>
            <a:pPr>
              <a:buClr>
                <a:schemeClr val="accent2"/>
              </a:buClr>
              <a:buFont typeface="Wingdings" charset="2"/>
              <a:buChar char="v"/>
            </a:pPr>
            <a:r>
              <a:rPr lang="en-US" sz="2400" dirty="0"/>
              <a:t>Cole </a:t>
            </a:r>
            <a:r>
              <a:rPr lang="en-US" sz="2400" dirty="0" err="1"/>
              <a:t>Nussbaumer</a:t>
            </a:r>
            <a:r>
              <a:rPr lang="en-US" sz="2400" dirty="0"/>
              <a:t> </a:t>
            </a:r>
            <a:r>
              <a:rPr lang="en-US" sz="2400" dirty="0" err="1" smtClean="0"/>
              <a:t>Knaflic</a:t>
            </a:r>
            <a:r>
              <a:rPr lang="en-US" sz="2400" dirty="0" smtClean="0"/>
              <a:t>. Storytelling </a:t>
            </a:r>
            <a:r>
              <a:rPr lang="en-US" sz="2400" dirty="0"/>
              <a:t>with </a:t>
            </a:r>
            <a:r>
              <a:rPr lang="en-US" sz="2400" dirty="0" smtClean="0"/>
              <a:t>Data, </a:t>
            </a:r>
            <a:r>
              <a:rPr lang="en-US" sz="2400" dirty="0"/>
              <a:t>A Data Visualization Guide for Business </a:t>
            </a:r>
            <a:r>
              <a:rPr lang="en-US" sz="2400" dirty="0" smtClean="0"/>
              <a:t>Professionals. Wiley (2015) </a:t>
            </a:r>
          </a:p>
          <a:p>
            <a:pPr>
              <a:buClr>
                <a:schemeClr val="accent2"/>
              </a:buClr>
              <a:buFont typeface="Wingdings" charset="2"/>
              <a:buChar char="v"/>
            </a:pPr>
            <a:r>
              <a:rPr lang="en-US" sz="2400" dirty="0"/>
              <a:t>Alexandre </a:t>
            </a:r>
            <a:r>
              <a:rPr lang="en-US" sz="2400" dirty="0" err="1" smtClean="0"/>
              <a:t>Devert</a:t>
            </a:r>
            <a:r>
              <a:rPr lang="en-US" sz="2400" dirty="0" smtClean="0"/>
              <a:t>. </a:t>
            </a:r>
            <a:r>
              <a:rPr lang="en-US" sz="2400" dirty="0" err="1" smtClean="0"/>
              <a:t>Matplotlib</a:t>
            </a:r>
            <a:r>
              <a:rPr lang="en-US" sz="2400" dirty="0" smtClean="0"/>
              <a:t> </a:t>
            </a:r>
            <a:r>
              <a:rPr lang="en-US" sz="2400" dirty="0"/>
              <a:t>Plotting </a:t>
            </a:r>
            <a:r>
              <a:rPr lang="en-US" sz="2400" dirty="0" smtClean="0"/>
              <a:t>Cookbook. </a:t>
            </a:r>
            <a:r>
              <a:rPr lang="en-US" sz="2400" dirty="0" err="1"/>
              <a:t>Packt</a:t>
            </a:r>
            <a:r>
              <a:rPr lang="en-US" sz="2400" dirty="0"/>
              <a:t> Publishing</a:t>
            </a:r>
            <a:r>
              <a:rPr lang="en-US" sz="2400" dirty="0" smtClean="0"/>
              <a:t> </a:t>
            </a:r>
            <a:r>
              <a:rPr lang="en-US" sz="2400" dirty="0"/>
              <a:t>(</a:t>
            </a:r>
            <a:r>
              <a:rPr lang="en-US" sz="2400" dirty="0" smtClean="0"/>
              <a:t>2014)</a:t>
            </a:r>
            <a:endParaRPr lang="en-US" sz="2400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B9F08-450C-8F48-AE7B-7399617BC908}" type="slidenum">
              <a:rPr lang="en-US" sz="1600" smtClean="0"/>
              <a:t>8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2466001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9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829931" y="758952"/>
            <a:ext cx="10325749" cy="116960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/>
              <a:t>SEMANA </a:t>
            </a:r>
            <a:r>
              <a:rPr lang="es-ES" sz="4400" dirty="0" smtClean="0"/>
              <a:t>1, Ch1 </a:t>
            </a:r>
          </a:p>
          <a:p>
            <a:r>
              <a:rPr lang="es-ES" sz="4400" dirty="0" smtClean="0"/>
              <a:t>Introducción</a:t>
            </a:r>
            <a:endParaRPr lang="en-US" sz="4400" dirty="0"/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4075349"/>
              </p:ext>
            </p:extLst>
          </p:nvPr>
        </p:nvGraphicFramePr>
        <p:xfrm>
          <a:off x="1004047" y="2474258"/>
          <a:ext cx="10151633" cy="2046940"/>
        </p:xfrm>
        <a:graphic>
          <a:graphicData uri="http://schemas.openxmlformats.org/drawingml/2006/table">
            <a:tbl>
              <a:tblPr/>
              <a:tblGrid>
                <a:gridCol w="10151633"/>
              </a:tblGrid>
              <a:tr h="511735"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2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Warming</a:t>
                      </a:r>
                      <a:r>
                        <a:rPr lang="es-ES_tradnl" sz="28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 up </a:t>
                      </a:r>
                      <a:r>
                        <a:rPr lang="es-ES_tradnl" sz="2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sesion</a:t>
                      </a:r>
                      <a:r>
                        <a:rPr lang="es-ES_tradnl" sz="28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: </a:t>
                      </a:r>
                      <a:r>
                        <a:rPr lang="es-ES_tradnl" sz="2800" b="0" i="0" u="none" strike="noStrike" dirty="0" err="1"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Gephi</a:t>
                      </a:r>
                      <a:r>
                        <a:rPr lang="es-ES_tradnl" sz="2800" b="0" i="0" u="none" strike="noStrike" dirty="0">
                          <a:solidFill>
                            <a:srgbClr val="FF0000"/>
                          </a:solidFill>
                          <a:effectLst/>
                          <a:latin typeface="Arial" charset="0"/>
                        </a:rPr>
                        <a:t> para crear y visualizar grafos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1735"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Qué es la visualización y porqué es importante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1735"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2800" b="0" i="0" u="none" strike="noStrike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Efectividad de una representación visual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11735">
                <a:tc>
                  <a:txBody>
                    <a:bodyPr/>
                    <a:lstStyle/>
                    <a:p>
                      <a:pPr algn="l" rtl="0" fontAlgn="b"/>
                      <a:r>
                        <a:rPr lang="es-ES_tradnl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charset="0"/>
                        </a:rPr>
                        <a:t>Ejemplos de varias visualizaciones</a:t>
                      </a: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924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35828</TotalTime>
  <Words>726</Words>
  <Application>Microsoft Macintosh PowerPoint</Application>
  <PresentationFormat>Panorámica</PresentationFormat>
  <Paragraphs>158</Paragraphs>
  <Slides>15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Calibri</vt:lpstr>
      <vt:lpstr>Calibri Light</vt:lpstr>
      <vt:lpstr>Mangal</vt:lpstr>
      <vt:lpstr>Wingdings</vt:lpstr>
      <vt:lpstr>맑은 고딕</vt:lpstr>
      <vt:lpstr>Arial</vt:lpstr>
      <vt:lpstr>Retrospección</vt:lpstr>
      <vt:lpstr>Presentación de PowerPoint</vt:lpstr>
      <vt:lpstr>Un poco sobre mi investigación</vt:lpstr>
      <vt:lpstr>Presentación de PowerPoint</vt:lpstr>
      <vt:lpstr>Presentación de PowerPoint</vt:lpstr>
      <vt:lpstr>Evaluación</vt:lpstr>
      <vt:lpstr>Proyecto final: grupos de 3 personas</vt:lpstr>
      <vt:lpstr>Indicaciones Generales</vt:lpstr>
      <vt:lpstr>Bibliografía</vt:lpstr>
      <vt:lpstr>Presentación de PowerPoint</vt:lpstr>
      <vt:lpstr>Warming up sesion:   Gephi para crear y visualizar grafos </vt:lpstr>
      <vt:lpstr>Presentación de PowerPoint</vt:lpstr>
      <vt:lpstr>Presentación de PowerPoint</vt:lpstr>
      <vt:lpstr>Polarización</vt:lpstr>
      <vt:lpstr>Grafo interactivo: wine and cheese</vt:lpstr>
      <vt:lpstr>Instalar Gephi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Users Preferences in Online Social Networks</dc:title>
  <dc:creator>Lorena Recalde</dc:creator>
  <cp:lastModifiedBy>Lorena Recalde</cp:lastModifiedBy>
  <cp:revision>336</cp:revision>
  <dcterms:created xsi:type="dcterms:W3CDTF">2018-09-05T16:34:01Z</dcterms:created>
  <dcterms:modified xsi:type="dcterms:W3CDTF">2019-09-23T22:43:04Z</dcterms:modified>
</cp:coreProperties>
</file>